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y="5143500" cx="9144000"/>
  <p:notesSz cx="6858000" cy="9144000"/>
  <p:embeddedFontLst>
    <p:embeddedFont>
      <p:font typeface="Playfair Display"/>
      <p:regular r:id="rId27"/>
      <p:bold r:id="rId28"/>
      <p:italic r:id="rId29"/>
      <p:boldItalic r:id="rId30"/>
    </p:embeddedFont>
    <p:embeddedFont>
      <p:font typeface="Do Hyeon"/>
      <p:regular r:id="rId31"/>
    </p:embeddedFont>
    <p:embeddedFont>
      <p:font typeface="Lato"/>
      <p:regular r:id="rId32"/>
      <p:bold r:id="rId33"/>
      <p:italic r:id="rId34"/>
      <p:boldItalic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36" roundtripDataSignature="AMtx7mgMuHe4USNhiOTg4fbediN05crfH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PlayfairDisplay-bold.fntdata"/><Relationship Id="rId27" Type="http://schemas.openxmlformats.org/officeDocument/2006/relationships/font" Target="fonts/PlayfairDisplay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PlayfairDisplay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DoHyeon-regular.fntdata"/><Relationship Id="rId30" Type="http://schemas.openxmlformats.org/officeDocument/2006/relationships/font" Target="fonts/PlayfairDisplay-boldItalic.fntdata"/><Relationship Id="rId11" Type="http://schemas.openxmlformats.org/officeDocument/2006/relationships/slide" Target="slides/slide6.xml"/><Relationship Id="rId33" Type="http://schemas.openxmlformats.org/officeDocument/2006/relationships/font" Target="fonts/Lato-bold.fntdata"/><Relationship Id="rId10" Type="http://schemas.openxmlformats.org/officeDocument/2006/relationships/slide" Target="slides/slide5.xml"/><Relationship Id="rId32" Type="http://schemas.openxmlformats.org/officeDocument/2006/relationships/font" Target="fonts/Lato-regular.fntdata"/><Relationship Id="rId13" Type="http://schemas.openxmlformats.org/officeDocument/2006/relationships/slide" Target="slides/slide8.xml"/><Relationship Id="rId35" Type="http://schemas.openxmlformats.org/officeDocument/2006/relationships/font" Target="fonts/Lato-boldItalic.fntdata"/><Relationship Id="rId12" Type="http://schemas.openxmlformats.org/officeDocument/2006/relationships/slide" Target="slides/slide7.xml"/><Relationship Id="rId34" Type="http://schemas.openxmlformats.org/officeDocument/2006/relationships/font" Target="fonts/Lato-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36" Type="http://customschemas.google.com/relationships/presentationmetadata" Target="meta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" name="Google Shape;57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0" name="Google Shape;160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8" name="Google Shape;168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8797bded79_2_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6" name="Google Shape;176;g8797bded79_2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8797bded79_4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4" name="Google Shape;184;g8797bded79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3" name="Google Shape;193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8797bded79_0_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4" name="Google Shape;204;g8797bded79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8797bded79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8797bded79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8797bded7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8797bded7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7" name="Google Shape;227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8797bded79_3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5" name="Google Shape;235;g8797bded79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" name="Google Shape;6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8797bded79_3_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9" name="Google Shape;249;g8797bded79_3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3" name="Google Shape;263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" name="Google Shape;70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4" name="Google Shape;84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1" name="Google Shape;91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879f02e819_1_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9" name="Google Shape;99;g879f02e819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5" name="Google Shape;105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8797bded79_4_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8" name="Google Shape;138;g8797bded79_4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8797bded79_0_4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1" name="Google Shape;151;g8797bded79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4"/>
          <p:cNvSpPr/>
          <p:nvPr/>
        </p:nvSpPr>
        <p:spPr>
          <a:xfrm>
            <a:off x="2749050" y="748800"/>
            <a:ext cx="3645900" cy="3645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14"/>
          <p:cNvSpPr/>
          <p:nvPr/>
        </p:nvSpPr>
        <p:spPr>
          <a:xfrm>
            <a:off x="2992950" y="992700"/>
            <a:ext cx="3158100" cy="31581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14"/>
          <p:cNvSpPr txBox="1"/>
          <p:nvPr>
            <p:ph type="ctrTitle"/>
          </p:nvPr>
        </p:nvSpPr>
        <p:spPr>
          <a:xfrm>
            <a:off x="3096250" y="1627200"/>
            <a:ext cx="2951400" cy="158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3" name="Google Shape;13;p14"/>
          <p:cNvSpPr txBox="1"/>
          <p:nvPr>
            <p:ph idx="1" type="subTitle"/>
          </p:nvPr>
        </p:nvSpPr>
        <p:spPr>
          <a:xfrm>
            <a:off x="3096363" y="3266930"/>
            <a:ext cx="2951400" cy="701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4" name="Google Shape;14;p1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23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50;p23"/>
          <p:cNvSpPr txBox="1"/>
          <p:nvPr>
            <p:ph hasCustomPrompt="1" type="title"/>
          </p:nvPr>
        </p:nvSpPr>
        <p:spPr>
          <a:xfrm>
            <a:off x="311700" y="1233100"/>
            <a:ext cx="8520600" cy="1610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51" name="Google Shape;51;p23"/>
          <p:cNvSpPr txBox="1"/>
          <p:nvPr>
            <p:ph idx="1" type="body"/>
          </p:nvPr>
        </p:nvSpPr>
        <p:spPr>
          <a:xfrm>
            <a:off x="311700" y="2919450"/>
            <a:ext cx="8520600" cy="10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2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5"/>
          <p:cNvSpPr txBox="1"/>
          <p:nvPr>
            <p:ph type="title"/>
          </p:nvPr>
        </p:nvSpPr>
        <p:spPr>
          <a:xfrm>
            <a:off x="509550" y="1423875"/>
            <a:ext cx="8124900" cy="179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7" name="Google Shape;17;p1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6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16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1" name="Google Shape;21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1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7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5" name="Google Shape;25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1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8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0" name="Google Shape;30;p1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19"/>
          <p:cNvSpPr txBox="1"/>
          <p:nvPr>
            <p:ph idx="1" type="body"/>
          </p:nvPr>
        </p:nvSpPr>
        <p:spPr>
          <a:xfrm>
            <a:off x="311700" y="1391378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1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dk2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20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37" name="Google Shape;37;p2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21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" name="Google Shape;40;p21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21"/>
          <p:cNvSpPr txBox="1"/>
          <p:nvPr>
            <p:ph type="title"/>
          </p:nvPr>
        </p:nvSpPr>
        <p:spPr>
          <a:xfrm>
            <a:off x="265500" y="1107950"/>
            <a:ext cx="4045200" cy="168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Google Shape;42;p21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p2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2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2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7" name="Google Shape;47;p2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oral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3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i="0" sz="32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i="0" sz="32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i="0" sz="32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i="0" sz="32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i="0" sz="32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i="0" sz="32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i="0" sz="32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i="0" sz="32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i="0" sz="32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7" name="Google Shape;7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b="0" i="0" sz="18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 b="0" i="0" sz="14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 b="0" i="0" sz="14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 b="0" i="0" sz="14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 b="0" i="0" sz="14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 b="0" i="0" sz="14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 b="0" i="0" sz="14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 b="0" i="0" sz="14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 b="0" i="0" sz="14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fade thruBlk="1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jpg"/><Relationship Id="rId4" Type="http://schemas.openxmlformats.org/officeDocument/2006/relationships/image" Target="../media/image13.png"/><Relationship Id="rId5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Relationship Id="rId4" Type="http://schemas.openxmlformats.org/officeDocument/2006/relationships/image" Target="../media/image19.png"/><Relationship Id="rId5" Type="http://schemas.openxmlformats.org/officeDocument/2006/relationships/image" Target="../media/image1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jpg"/><Relationship Id="rId4" Type="http://schemas.openxmlformats.org/officeDocument/2006/relationships/image" Target="../media/image20.png"/><Relationship Id="rId5" Type="http://schemas.openxmlformats.org/officeDocument/2006/relationships/image" Target="../media/image1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1.png"/><Relationship Id="rId4" Type="http://schemas.openxmlformats.org/officeDocument/2006/relationships/image" Target="../media/image2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B7B7B7"/>
        </a:solid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"/>
          <p:cNvSpPr txBox="1"/>
          <p:nvPr>
            <p:ph type="ctrTitle"/>
          </p:nvPr>
        </p:nvSpPr>
        <p:spPr>
          <a:xfrm>
            <a:off x="3096250" y="1627200"/>
            <a:ext cx="2951400" cy="158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ko-KR"/>
              <a:t>눈치보이조</a:t>
            </a:r>
            <a:endParaRPr/>
          </a:p>
        </p:txBody>
      </p:sp>
      <p:sp>
        <p:nvSpPr>
          <p:cNvPr id="60" name="Google Shape;60;p1"/>
          <p:cNvSpPr txBox="1"/>
          <p:nvPr/>
        </p:nvSpPr>
        <p:spPr>
          <a:xfrm>
            <a:off x="530625" y="4336950"/>
            <a:ext cx="3240300" cy="46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F6F8FA"/>
                </a:solidFill>
                <a:latin typeface="Lato"/>
                <a:ea typeface="Lato"/>
                <a:cs typeface="Lato"/>
                <a:sym typeface="Lato"/>
              </a:rPr>
              <a:t>Kookmin Univ. Computer Science</a:t>
            </a:r>
            <a:endParaRPr b="0" i="0" sz="1400" u="none" cap="none" strike="noStrike">
              <a:solidFill>
                <a:srgbClr val="F6F8FA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F6F8FA"/>
                </a:solidFill>
                <a:latin typeface="Lato"/>
                <a:ea typeface="Lato"/>
                <a:cs typeface="Lato"/>
                <a:sym typeface="Lato"/>
              </a:rPr>
              <a:t>Capstone Design 2020 #8</a:t>
            </a:r>
            <a:endParaRPr b="0" i="0" sz="1400" u="none" cap="none" strike="noStrike">
              <a:solidFill>
                <a:srgbClr val="F6F8FA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7"/>
          <p:cNvSpPr txBox="1"/>
          <p:nvPr>
            <p:ph idx="1" type="body"/>
          </p:nvPr>
        </p:nvSpPr>
        <p:spPr>
          <a:xfrm>
            <a:off x="4556750" y="1152475"/>
            <a:ext cx="45114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ko-KR" sz="1600"/>
              <a:t>지하철 경로 찾기 구현 완료.</a:t>
            </a:r>
            <a:endParaRPr sz="16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ko-KR" sz="1600"/>
              <a:t>Open source인 ODSay API의 지하철 경로검색 조회 레퍼런스 사용.</a:t>
            </a:r>
            <a:endParaRPr sz="16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ko-KR" sz="1600"/>
              <a:t>출발역 도착역 입력 후 경로 출력 </a:t>
            </a:r>
            <a:r>
              <a:rPr lang="ko-KR" sz="1000"/>
              <a:t>(한글 또는 영어)</a:t>
            </a:r>
            <a:r>
              <a:rPr lang="ko-KR" sz="1600"/>
              <a:t>.</a:t>
            </a:r>
            <a:endParaRPr sz="16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ko-KR" sz="1600"/>
              <a:t>환승이 필요한 구간일 때, 첫 번째 구간 예약.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ko-KR" sz="1600"/>
              <a:t>환승 후 구간은 첫 번째 구간이 끝난 후 예약.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ko-KR" sz="1600"/>
              <a:t>하단의 열차 목록을 드래그 하여 열차 선택.</a:t>
            </a:r>
            <a:endParaRPr/>
          </a:p>
        </p:txBody>
      </p:sp>
      <p:sp>
        <p:nvSpPr>
          <p:cNvPr id="163" name="Google Shape;163;p7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3.</a:t>
            </a:r>
            <a:r>
              <a:rPr lang="ko-KR">
                <a:latin typeface="Arial"/>
                <a:ea typeface="Arial"/>
                <a:cs typeface="Arial"/>
                <a:sym typeface="Arial"/>
              </a:rPr>
              <a:t> 진행 사항 (Application)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4" name="Google Shape;164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0025" y="1155725"/>
            <a:ext cx="1980968" cy="34516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99584" y="1152475"/>
            <a:ext cx="1980965" cy="3458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8"/>
          <p:cNvSpPr txBox="1"/>
          <p:nvPr>
            <p:ph idx="1" type="body"/>
          </p:nvPr>
        </p:nvSpPr>
        <p:spPr>
          <a:xfrm>
            <a:off x="4773475" y="1152475"/>
            <a:ext cx="4255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ko-KR" sz="1600"/>
              <a:t>선택한</a:t>
            </a:r>
            <a:r>
              <a:rPr lang="ko-KR" sz="1600"/>
              <a:t> 열차의 좌석 현황.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ko-KR" sz="1600"/>
              <a:t>원하는 열차 칸 선택 후 좌석 상태를 색상으로 표현.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ko-KR" sz="1600"/>
              <a:t>좌석 선택 시 해당 좌석의 상태 재확인 후 예약 시도.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ko-KR" sz="1600"/>
              <a:t>상단의 예약 상태 확인 버튼 클릭 후 예약 현황 화면으로 이동.</a:t>
            </a:r>
            <a:endParaRPr sz="1600"/>
          </a:p>
        </p:txBody>
      </p:sp>
      <p:sp>
        <p:nvSpPr>
          <p:cNvPr id="171" name="Google Shape;171;p8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3.</a:t>
            </a:r>
            <a:r>
              <a:rPr lang="ko-KR">
                <a:latin typeface="Arial"/>
                <a:ea typeface="Arial"/>
                <a:cs typeface="Arial"/>
                <a:sym typeface="Arial"/>
              </a:rPr>
              <a:t> 진행 사항 (Application)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2" name="Google Shape;172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8825" y="1152475"/>
            <a:ext cx="2063345" cy="362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27615" y="1152475"/>
            <a:ext cx="2049635" cy="362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8797bded79_2_14"/>
          <p:cNvSpPr txBox="1"/>
          <p:nvPr>
            <p:ph idx="1" type="body"/>
          </p:nvPr>
        </p:nvSpPr>
        <p:spPr>
          <a:xfrm>
            <a:off x="4742050" y="1152475"/>
            <a:ext cx="42921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ko-KR" sz="1600"/>
              <a:t>현재 예약 되어있는 좌석 현황.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ko-KR" sz="1600"/>
              <a:t>목적지에 도착하여 좌석 이용이 끝났을 시 도착 버튼 클릭.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ko-KR" sz="1600"/>
              <a:t>환승이 남아있으면 열차 선택 화면으로 이동 및 다음 구간 예약.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ko-KR" sz="1600"/>
              <a:t>최종 목적지에 도착하거나 예약취소 버튼 클릭 시 모든 예약 취소 및 처음 화면으로 이동.</a:t>
            </a:r>
            <a:endParaRPr sz="1600"/>
          </a:p>
        </p:txBody>
      </p:sp>
      <p:sp>
        <p:nvSpPr>
          <p:cNvPr id="179" name="Google Shape;179;g8797bded79_2_14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3.</a:t>
            </a:r>
            <a:r>
              <a:rPr lang="ko-KR">
                <a:latin typeface="Arial"/>
                <a:ea typeface="Arial"/>
                <a:cs typeface="Arial"/>
                <a:sym typeface="Arial"/>
              </a:rPr>
              <a:t> 진행 사항 (Application)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0" name="Google Shape;180;g8797bded79_2_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050" y="1152475"/>
            <a:ext cx="2042013" cy="367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g8797bded79_2_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46036" y="1152475"/>
            <a:ext cx="2042013" cy="367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8797bded79_4_0"/>
          <p:cNvSpPr txBox="1"/>
          <p:nvPr>
            <p:ph idx="1" type="body"/>
          </p:nvPr>
        </p:nvSpPr>
        <p:spPr>
          <a:xfrm>
            <a:off x="5202700" y="1152475"/>
            <a:ext cx="36294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ko-KR" sz="1600"/>
              <a:t>App에서 라즈베리 파이의 </a:t>
            </a:r>
            <a:r>
              <a:rPr lang="ko-KR" sz="1600"/>
              <a:t>BLE 패킷을 1000ms마다 수신하여, 패킷의 데이터를 분석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ko-KR" sz="1600"/>
              <a:t>패킷의 TXpower값이 5이내로(5m이내) 들어올 경우, 해당 Major, Minor값을 설정된 Node server로 전송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ko-KR" sz="1600"/>
              <a:t>Node server와 App간 통신은 1대1이며, Socket.io를 이용하여 순차적으로 Connection, Say, Login이벤트를 발생</a:t>
            </a:r>
            <a:endParaRPr sz="1600"/>
          </a:p>
        </p:txBody>
      </p:sp>
      <p:sp>
        <p:nvSpPr>
          <p:cNvPr id="187" name="Google Shape;187;g8797bded79_4_0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3.</a:t>
            </a:r>
            <a:r>
              <a:rPr lang="ko-KR">
                <a:latin typeface="Arial"/>
                <a:ea typeface="Arial"/>
                <a:cs typeface="Arial"/>
                <a:sym typeface="Arial"/>
              </a:rPr>
              <a:t> 진행 사항 (Application)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8" name="Google Shape;188;g8797bded79_4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224125"/>
            <a:ext cx="1694175" cy="327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g8797bded79_4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58275" y="1224125"/>
            <a:ext cx="2892025" cy="18105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g8797bded79_4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58275" y="3145600"/>
            <a:ext cx="2892025" cy="135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9"/>
          <p:cNvSpPr txBox="1"/>
          <p:nvPr>
            <p:ph idx="1" type="body"/>
          </p:nvPr>
        </p:nvSpPr>
        <p:spPr>
          <a:xfrm>
            <a:off x="4093250" y="1152475"/>
            <a:ext cx="47391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508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Malgun Gothic"/>
              <a:buChar char="●"/>
            </a:pPr>
            <a:r>
              <a:rPr lang="ko-KR" sz="15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Google Firebase를 사용하기 때문에 기존 계획에는 없었지만 라즈베리 파이와 어플리케이션 간의 통신에 MQTT broker를 사용하기 위해서 Express 서버를 구현하였습니다.</a:t>
            </a:r>
            <a:endParaRPr sz="15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9250" lvl="0" marL="508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Malgun Gothic"/>
              <a:buChar char="●"/>
            </a:pPr>
            <a:r>
              <a:rPr lang="ko-KR" sz="15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Express 서버는 라즈베리 파이로부터 MQTT Broker를 통해 로드셀 센서값을 받아와 Firestore의 값을 갱신합니다.</a:t>
            </a:r>
            <a:endParaRPr sz="15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9250" lvl="0" marL="508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Malgun Gothic"/>
              <a:buChar char="●"/>
            </a:pPr>
            <a:r>
              <a:rPr lang="ko-KR" sz="15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또한 안드로이드로부터 비컨의 Minor 값을 받아와 역시 MQTT Broker를 통해 라즈베리 파이에 전달합니다.</a:t>
            </a:r>
            <a:endParaRPr sz="15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p9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3.</a:t>
            </a:r>
            <a:r>
              <a:rPr lang="ko-KR">
                <a:latin typeface="Arial"/>
                <a:ea typeface="Arial"/>
                <a:cs typeface="Arial"/>
                <a:sym typeface="Arial"/>
              </a:rPr>
              <a:t> 진행 사항 (Server)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7" name="Google Shape;197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300" y="3275288"/>
            <a:ext cx="2349025" cy="1293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52225" y="1095125"/>
            <a:ext cx="2254575" cy="178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44625" y="3275294"/>
            <a:ext cx="1248624" cy="1293575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9"/>
          <p:cNvSpPr/>
          <p:nvPr/>
        </p:nvSpPr>
        <p:spPr>
          <a:xfrm rot="2161155">
            <a:off x="1567874" y="2653184"/>
            <a:ext cx="311194" cy="622212"/>
          </a:xfrm>
          <a:prstGeom prst="upDownArrow">
            <a:avLst>
              <a:gd fmla="val 50000" name="adj1"/>
              <a:gd fmla="val 50000" name="adj2"/>
            </a:avLst>
          </a:prstGeom>
          <a:solidFill>
            <a:srgbClr val="134F5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9"/>
          <p:cNvSpPr/>
          <p:nvPr/>
        </p:nvSpPr>
        <p:spPr>
          <a:xfrm rot="-2248658">
            <a:off x="2907061" y="2653215"/>
            <a:ext cx="311118" cy="622235"/>
          </a:xfrm>
          <a:prstGeom prst="upDownArrow">
            <a:avLst>
              <a:gd fmla="val 50000" name="adj1"/>
              <a:gd fmla="val 50000" name="adj2"/>
            </a:avLst>
          </a:prstGeom>
          <a:solidFill>
            <a:srgbClr val="134F5C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8797bded79_0_12"/>
          <p:cNvSpPr txBox="1"/>
          <p:nvPr>
            <p:ph idx="1" type="body"/>
          </p:nvPr>
        </p:nvSpPr>
        <p:spPr>
          <a:xfrm>
            <a:off x="4572000" y="1152475"/>
            <a:ext cx="42603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508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Malgun Gothic"/>
              <a:buChar char="●"/>
            </a:pPr>
            <a:r>
              <a:rPr lang="ko-KR" sz="15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Express 서버는 안드로이드와 라즈베리파이를 연결하기 위해서 socket.io room을 통해 멀티 통신합니다. 단 현재는 room이 구현되지 않아 1:1 통신만 가능합니다.</a:t>
            </a:r>
            <a:endParaRPr sz="15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9250" lvl="0" marL="508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Malgun Gothic"/>
              <a:buChar char="●"/>
            </a:pPr>
            <a:r>
              <a:rPr lang="ko-KR" sz="15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socket.io를 통해서 비컨의 Minor 값을 express에 전송합니다.</a:t>
            </a:r>
            <a:endParaRPr sz="15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8797bded79_0_12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3.</a:t>
            </a:r>
            <a:r>
              <a:rPr lang="ko-KR">
                <a:latin typeface="Arial"/>
                <a:ea typeface="Arial"/>
                <a:cs typeface="Arial"/>
                <a:sym typeface="Arial"/>
              </a:rPr>
              <a:t> 진행 사항 (Server)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8" name="Google Shape;208;g8797bded79_0_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575" y="3393500"/>
            <a:ext cx="2048674" cy="136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g8797bded79_0_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4925" y="1710146"/>
            <a:ext cx="3496425" cy="136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g8797bded79_0_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45846" y="3446068"/>
            <a:ext cx="2289200" cy="1260628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g8797bded79_0_12"/>
          <p:cNvSpPr/>
          <p:nvPr/>
        </p:nvSpPr>
        <p:spPr>
          <a:xfrm rot="2161155">
            <a:off x="1567874" y="2976334"/>
            <a:ext cx="311194" cy="622212"/>
          </a:xfrm>
          <a:prstGeom prst="upDownArrow">
            <a:avLst>
              <a:gd fmla="val 50000" name="adj1"/>
              <a:gd fmla="val 50000" name="adj2"/>
            </a:avLst>
          </a:prstGeom>
          <a:solidFill>
            <a:srgbClr val="134F5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g8797bded79_0_12"/>
          <p:cNvSpPr/>
          <p:nvPr/>
        </p:nvSpPr>
        <p:spPr>
          <a:xfrm rot="-2248658">
            <a:off x="2907061" y="2976365"/>
            <a:ext cx="311118" cy="622235"/>
          </a:xfrm>
          <a:prstGeom prst="upDownArrow">
            <a:avLst>
              <a:gd fmla="val 50000" name="adj1"/>
              <a:gd fmla="val 50000" name="adj2"/>
            </a:avLst>
          </a:prstGeom>
          <a:solidFill>
            <a:srgbClr val="134F5C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8797bded79_0_5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3. 진행 사항 (DB)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8" name="Google Shape;218;g8797bded79_0_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5688" y="1017450"/>
            <a:ext cx="6972623" cy="382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8797bded79_0_0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3. 진행 사항 (DB)</a:t>
            </a:r>
            <a:endParaRPr/>
          </a:p>
        </p:txBody>
      </p:sp>
      <p:sp>
        <p:nvSpPr>
          <p:cNvPr id="224" name="Google Shape;224;g8797bded79_0_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508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Char char="●"/>
            </a:pPr>
            <a:r>
              <a:rPr lang="ko-KR" sz="1400">
                <a:solidFill>
                  <a:srgbClr val="000000"/>
                </a:solidFill>
              </a:rPr>
              <a:t>Firestore에 사용자 정보를 저장할 user collection, 산모 인증을 위해 카드번호와 이름을 저장해둘 pregnant_init collection, 예약 및 좌석 정보를 저장할 Demo_subway collection을 만들었습니다.</a:t>
            </a:r>
            <a:endParaRPr sz="1400">
              <a:solidFill>
                <a:srgbClr val="000000"/>
              </a:solidFill>
            </a:endParaRPr>
          </a:p>
          <a:p>
            <a:pPr indent="-342900" lvl="0" marL="508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Char char="●"/>
            </a:pPr>
            <a:r>
              <a:rPr lang="ko-KR" sz="1400">
                <a:solidFill>
                  <a:srgbClr val="000000"/>
                </a:solidFill>
              </a:rPr>
              <a:t>user collection의 각 document들은 id, password, name, cardNum과 인증 여부를 저장하는 isPregnant, 예약 정보와 환승 정보를 저장하는 reservation_info, transfer_info의 field를 갖습니다.</a:t>
            </a:r>
            <a:endParaRPr sz="1400">
              <a:solidFill>
                <a:srgbClr val="000000"/>
              </a:solidFill>
            </a:endParaRPr>
          </a:p>
          <a:p>
            <a:pPr indent="-342900" lvl="0" marL="508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Char char="●"/>
            </a:pPr>
            <a:r>
              <a:rPr lang="ko-KR" sz="1400">
                <a:solidFill>
                  <a:srgbClr val="000000"/>
                </a:solidFill>
              </a:rPr>
              <a:t>pregnant_init collection은 실제 카드를 사용할 수 없기 때문에 임의의 name, cardNum field를 갖습니다.</a:t>
            </a:r>
            <a:endParaRPr sz="1400">
              <a:solidFill>
                <a:srgbClr val="000000"/>
              </a:solidFill>
            </a:endParaRPr>
          </a:p>
          <a:p>
            <a:pPr indent="-342900" lvl="0" marL="508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Char char="●"/>
            </a:pPr>
            <a:r>
              <a:rPr lang="ko-KR" sz="1400">
                <a:solidFill>
                  <a:srgbClr val="000000"/>
                </a:solidFill>
              </a:rPr>
              <a:t>Demo_subway의 경우 시연을 위한 8호선과 9호선의 DB만을 갖습니다. 각 노선 document에는 열차의 리스트들이 저장되며 각각의 열차는 그들의 칸에 대하여 좌석의 상태를 저장할 수 있습니다. 또한 각각의 좌석에 대하여 노선의 구간 별로 예약 정보를 저장할 수 있습니다.</a:t>
            </a:r>
            <a:endParaRPr sz="1400">
              <a:solidFill>
                <a:srgbClr val="000000"/>
              </a:solidFill>
            </a:endParaRPr>
          </a:p>
          <a:p>
            <a:pPr indent="-342900" lvl="0" marL="508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Char char="●"/>
            </a:pPr>
            <a:r>
              <a:rPr lang="ko-KR" sz="1400">
                <a:solidFill>
                  <a:srgbClr val="000000"/>
                </a:solidFill>
              </a:rPr>
              <a:t>기존의 DB는 특정 경로를 예약해버리면 예약자가 하차하기 전에는 다른 사용자의 경로에 상관없이 예약을 할 수 없었던 문제를 해결하기 위해 각 칸마다 노선의 구간별로 좌석정보를 저장할 수 있게 했습니다.</a:t>
            </a:r>
            <a:endParaRPr sz="14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508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algun Gothic"/>
              <a:buChar char="●"/>
            </a:pPr>
            <a:r>
              <a:rPr lang="ko-KR"/>
              <a:t>아두이노에서 라즈베리 파이로 하드웨어 설계 변경</a:t>
            </a:r>
            <a:endParaRPr/>
          </a:p>
          <a:p>
            <a:pPr indent="0" lvl="0" marL="5080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/>
              <a:t>=&gt; 하나의 실행파일에서 모든 동작이 진행되는 아두이노의 성능상 한계로 인해 자체 OS에서 여러 프로그램을 한번에 실행시킬 수 있는 라즈베리 파이로 변경하였습니다.</a:t>
            </a:r>
            <a:endParaRPr sz="1400"/>
          </a:p>
          <a:p>
            <a:pPr indent="0" lvl="0" marL="5080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5080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5080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10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3. 진행 사항 (Hardware)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1" name="Google Shape;231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074025"/>
            <a:ext cx="3715276" cy="278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67093" y="2182600"/>
            <a:ext cx="4765206" cy="2677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8797bded79_3_0"/>
          <p:cNvSpPr txBox="1"/>
          <p:nvPr>
            <p:ph idx="1" type="body"/>
          </p:nvPr>
        </p:nvSpPr>
        <p:spPr>
          <a:xfrm>
            <a:off x="311950" y="1376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-KR"/>
              <a:t>어플리케이션이 거리 내 BLE를 인식하여 해당 비컨의 LED를 점등하는 기능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ko-KR"/>
              <a:t>App에서 BLE 비컨 인식 =&gt; 익스프레스 서버로 해당 비컨의 Minor값 전송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17500" lvl="1" marL="914400" rtl="0" algn="l">
              <a:spcBef>
                <a:spcPts val="1600"/>
              </a:spcBef>
              <a:spcAft>
                <a:spcPts val="0"/>
              </a:spcAft>
              <a:buSzPts val="1400"/>
              <a:buChar char="○"/>
            </a:pPr>
            <a:r>
              <a:rPr lang="ko-KR"/>
              <a:t>각 비컨(라즈베리 파이)는 Minor 값으로 구분되므로 다른 비컨의 LED는 켜지지 않습니다.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-KR"/>
              <a:t>해당 좌석이 예약되었을 경우 예약자만이 다가갔을 때 양보안내등이 켜지는 기능구현 예정입니다.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/>
              <a:t>	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238" name="Google Shape;238;g8797bded79_3_0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3. 진행 사항 (Hardware)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g8797bded79_3_0"/>
          <p:cNvSpPr txBox="1"/>
          <p:nvPr/>
        </p:nvSpPr>
        <p:spPr>
          <a:xfrm>
            <a:off x="347075" y="2268100"/>
            <a:ext cx="3615600" cy="32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0" name="Google Shape;240;g8797bded79_3_0"/>
          <p:cNvSpPr/>
          <p:nvPr/>
        </p:nvSpPr>
        <p:spPr>
          <a:xfrm>
            <a:off x="381875" y="2673825"/>
            <a:ext cx="1691700" cy="8217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Express Server</a:t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/>
              <a:t>(전송 받은 Minor값을 Topic으로 하여 MQTT 통신으로 퍼블리시)</a:t>
            </a:r>
            <a:endParaRPr sz="900"/>
          </a:p>
        </p:txBody>
      </p:sp>
      <p:sp>
        <p:nvSpPr>
          <p:cNvPr id="241" name="Google Shape;241;g8797bded79_3_0"/>
          <p:cNvSpPr/>
          <p:nvPr/>
        </p:nvSpPr>
        <p:spPr>
          <a:xfrm>
            <a:off x="2611750" y="2673825"/>
            <a:ext cx="1691700" cy="8217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MQTT Broker</a:t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/>
              <a:t>(전송받은 Topic을 가진 리스너에게 메세지 전송)</a:t>
            </a:r>
            <a:endParaRPr sz="900"/>
          </a:p>
        </p:txBody>
      </p:sp>
      <p:sp>
        <p:nvSpPr>
          <p:cNvPr id="242" name="Google Shape;242;g8797bded79_3_0"/>
          <p:cNvSpPr/>
          <p:nvPr/>
        </p:nvSpPr>
        <p:spPr>
          <a:xfrm>
            <a:off x="4841075" y="2673825"/>
            <a:ext cx="1691700" cy="8217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BLE </a:t>
            </a:r>
            <a:r>
              <a:rPr lang="ko-KR" sz="1200"/>
              <a:t>Beacon</a:t>
            </a:r>
            <a:r>
              <a:rPr lang="ko-KR" sz="1200"/>
              <a:t>(Pi)</a:t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/>
              <a:t>(해당하는 리스너를 가진 비컨이 MQTT 통신을 받아 LED 점등)</a:t>
            </a:r>
            <a:endParaRPr sz="900"/>
          </a:p>
        </p:txBody>
      </p:sp>
      <p:cxnSp>
        <p:nvCxnSpPr>
          <p:cNvPr id="243" name="Google Shape;243;g8797bded79_3_0"/>
          <p:cNvCxnSpPr>
            <a:stCxn id="240" idx="3"/>
            <a:endCxn id="241" idx="1"/>
          </p:cNvCxnSpPr>
          <p:nvPr/>
        </p:nvCxnSpPr>
        <p:spPr>
          <a:xfrm>
            <a:off x="2073575" y="3084675"/>
            <a:ext cx="538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4" name="Google Shape;244;g8797bded79_3_0"/>
          <p:cNvCxnSpPr>
            <a:stCxn id="241" idx="3"/>
            <a:endCxn id="242" idx="1"/>
          </p:cNvCxnSpPr>
          <p:nvPr/>
        </p:nvCxnSpPr>
        <p:spPr>
          <a:xfrm>
            <a:off x="4303450" y="3084675"/>
            <a:ext cx="537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5" name="Google Shape;245;g8797bded79_3_0"/>
          <p:cNvSpPr/>
          <p:nvPr/>
        </p:nvSpPr>
        <p:spPr>
          <a:xfrm>
            <a:off x="7070400" y="2673825"/>
            <a:ext cx="1691700" cy="8217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LED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/>
              <a:t>(양보안내등)</a:t>
            </a:r>
            <a:endParaRPr sz="900"/>
          </a:p>
        </p:txBody>
      </p:sp>
      <p:cxnSp>
        <p:nvCxnSpPr>
          <p:cNvPr id="246" name="Google Shape;246;g8797bded79_3_0"/>
          <p:cNvCxnSpPr>
            <a:endCxn id="245" idx="1"/>
          </p:cNvCxnSpPr>
          <p:nvPr/>
        </p:nvCxnSpPr>
        <p:spPr>
          <a:xfrm>
            <a:off x="6532800" y="3084675"/>
            <a:ext cx="537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2"/>
          <p:cNvSpPr txBox="1"/>
          <p:nvPr/>
        </p:nvSpPr>
        <p:spPr>
          <a:xfrm>
            <a:off x="4991100" y="274475"/>
            <a:ext cx="3601200" cy="11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ko-KR" sz="36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8조 눈치보이조</a:t>
            </a:r>
            <a:endParaRPr b="1" i="0" sz="36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6" name="Google Shape;66;p2"/>
          <p:cNvSpPr txBox="1"/>
          <p:nvPr>
            <p:ph idx="4294967295" type="subTitle"/>
          </p:nvPr>
        </p:nvSpPr>
        <p:spPr>
          <a:xfrm>
            <a:off x="5056350" y="1070050"/>
            <a:ext cx="3470700" cy="5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None/>
            </a:pPr>
            <a:r>
              <a:rPr b="1" i="0" lang="ko-KR" sz="18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지도교수</a:t>
            </a:r>
            <a:endParaRPr b="1" i="0" sz="18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None/>
            </a:pPr>
            <a:r>
              <a:rPr b="0" i="0" lang="ko-KR" sz="21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한재일 교수님</a:t>
            </a:r>
            <a:endParaRPr b="0" i="0" sz="21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None/>
            </a:pPr>
            <a:r>
              <a:rPr b="1" i="0" lang="ko-KR" sz="18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팀장</a:t>
            </a:r>
            <a:r>
              <a:rPr b="0" i="0" lang="ko-KR" sz="21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b="0" i="0" sz="21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None/>
            </a:pPr>
            <a:r>
              <a:rPr b="0" i="0" lang="ko-KR" sz="21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김도훈</a:t>
            </a:r>
            <a:endParaRPr b="0" i="0" sz="21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None/>
            </a:pPr>
            <a:r>
              <a:rPr b="1" i="0" lang="ko-KR" sz="18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팀원</a:t>
            </a:r>
            <a:endParaRPr b="1" i="0" sz="18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None/>
            </a:pPr>
            <a:r>
              <a:rPr b="0" i="0" lang="ko-KR" sz="21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곽지훈</a:t>
            </a:r>
            <a:endParaRPr b="0" i="0" sz="21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None/>
            </a:pPr>
            <a:r>
              <a:rPr b="0" i="0" lang="ko-KR" sz="21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김상원</a:t>
            </a:r>
            <a:endParaRPr b="0" i="0" sz="21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None/>
            </a:pPr>
            <a:r>
              <a:rPr b="0" i="0" lang="ko-KR" sz="21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명석현</a:t>
            </a:r>
            <a:endParaRPr b="0" i="0" sz="21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None/>
            </a:pPr>
            <a:r>
              <a:rPr b="0" i="0" lang="ko-KR" sz="21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홍령기</a:t>
            </a:r>
            <a:endParaRPr b="0" i="0" sz="21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None/>
            </a:pPr>
            <a:r>
              <a:rPr b="0" i="0" lang="ko-KR" sz="21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소가위</a:t>
            </a:r>
            <a:endParaRPr b="0" i="0" sz="21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800"/>
              <a:buFont typeface="Lato"/>
              <a:buNone/>
            </a:pPr>
            <a:r>
              <a:rPr b="0" i="0" lang="ko-KR" sz="21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th</a:t>
            </a:r>
            <a:endParaRPr b="0" i="0" sz="21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7" name="Google Shape;67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6525" y="274463"/>
            <a:ext cx="4594574" cy="4594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8797bded79_3_19"/>
          <p:cNvSpPr txBox="1"/>
          <p:nvPr>
            <p:ph idx="1" type="body"/>
          </p:nvPr>
        </p:nvSpPr>
        <p:spPr>
          <a:xfrm>
            <a:off x="311950" y="1376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algun Gothic"/>
              <a:buChar char="●"/>
            </a:pPr>
            <a:r>
              <a:rPr lang="ko-KR"/>
              <a:t>로드셀 </a:t>
            </a:r>
            <a:r>
              <a:rPr lang="ko-KR"/>
              <a:t>센서를 라즈베리 파이와 연동하여 좌석  사용 여부 DB에 저장 기능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algun Gothic"/>
              <a:buChar char="○"/>
            </a:pPr>
            <a:r>
              <a:rPr lang="ko-KR" sz="1400"/>
              <a:t>로드셀 센서를 이용, 일정 이상의 무게를 감지하게 되면 사람이 앉아있다고 판단</a:t>
            </a:r>
            <a:r>
              <a:rPr lang="ko-KR"/>
              <a:t>,</a:t>
            </a:r>
            <a:r>
              <a:rPr lang="ko-KR" sz="1400"/>
              <a:t> 좌석이 사용중이라는 내용을 서버를 통해 DB로 전송</a:t>
            </a:r>
            <a:r>
              <a:rPr lang="ko-KR"/>
              <a:t>하도록 기능을 구현하였습니다.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17500" lvl="1" marL="914400" rtl="0" algn="l">
              <a:spcBef>
                <a:spcPts val="1600"/>
              </a:spcBef>
              <a:spcAft>
                <a:spcPts val="0"/>
              </a:spcAft>
              <a:buSzPts val="1400"/>
              <a:buChar char="○"/>
            </a:pPr>
            <a:r>
              <a:rPr lang="ko-KR"/>
              <a:t>위 사진에서 보신 로드셀은 실제 제작되는 시제품의 의자 밑에 장착 될 예정입니다.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-KR"/>
              <a:t>지금은 좌석이 사용중인지 아닌지만 알 수 있고, 해당 좌석에 앉아있는 사람이 산모인지 아닌지는 판별할 수 있는 방법이 없어 해당 내용을 확인 할 수 있는 방법을 고안중입니다.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/>
              <a:t>	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252" name="Google Shape;252;g8797bded79_3_19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3. 진행 사항 (Hardware)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g8797bded79_3_19"/>
          <p:cNvSpPr txBox="1"/>
          <p:nvPr/>
        </p:nvSpPr>
        <p:spPr>
          <a:xfrm>
            <a:off x="347075" y="2268100"/>
            <a:ext cx="3615600" cy="32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4" name="Google Shape;254;g8797bded79_3_19"/>
          <p:cNvSpPr/>
          <p:nvPr/>
        </p:nvSpPr>
        <p:spPr>
          <a:xfrm>
            <a:off x="381875" y="2673825"/>
            <a:ext cx="1691700" cy="8217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Raspberry Pi</a:t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/>
              <a:t>(로드셀로 측정한 무게값이 일정 이상이면 MQTT 퍼블리쉬로 값 전송)</a:t>
            </a:r>
            <a:endParaRPr sz="900"/>
          </a:p>
        </p:txBody>
      </p:sp>
      <p:sp>
        <p:nvSpPr>
          <p:cNvPr id="255" name="Google Shape;255;g8797bded79_3_19"/>
          <p:cNvSpPr/>
          <p:nvPr/>
        </p:nvSpPr>
        <p:spPr>
          <a:xfrm>
            <a:off x="2611750" y="2673825"/>
            <a:ext cx="1691700" cy="8217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MQTT Broker</a:t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/>
              <a:t>(전송받은 메세지를 익스프레스 서버의 리스너에게 전송)</a:t>
            </a:r>
            <a:endParaRPr sz="900"/>
          </a:p>
        </p:txBody>
      </p:sp>
      <p:sp>
        <p:nvSpPr>
          <p:cNvPr id="256" name="Google Shape;256;g8797bded79_3_19"/>
          <p:cNvSpPr/>
          <p:nvPr/>
        </p:nvSpPr>
        <p:spPr>
          <a:xfrm>
            <a:off x="4841075" y="2673825"/>
            <a:ext cx="1691700" cy="8217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Express Server</a:t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/>
              <a:t>(메세지의 값을 파싱해 해당 좌석의 DB 값을 변경)</a:t>
            </a:r>
            <a:endParaRPr sz="900"/>
          </a:p>
        </p:txBody>
      </p:sp>
      <p:cxnSp>
        <p:nvCxnSpPr>
          <p:cNvPr id="257" name="Google Shape;257;g8797bded79_3_19"/>
          <p:cNvCxnSpPr>
            <a:stCxn id="254" idx="3"/>
            <a:endCxn id="255" idx="1"/>
          </p:cNvCxnSpPr>
          <p:nvPr/>
        </p:nvCxnSpPr>
        <p:spPr>
          <a:xfrm>
            <a:off x="2073575" y="3084675"/>
            <a:ext cx="538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8" name="Google Shape;258;g8797bded79_3_19"/>
          <p:cNvCxnSpPr>
            <a:stCxn id="255" idx="3"/>
            <a:endCxn id="256" idx="1"/>
          </p:cNvCxnSpPr>
          <p:nvPr/>
        </p:nvCxnSpPr>
        <p:spPr>
          <a:xfrm>
            <a:off x="4303450" y="3084675"/>
            <a:ext cx="537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59" name="Google Shape;259;g8797bded79_3_19"/>
          <p:cNvSpPr/>
          <p:nvPr/>
        </p:nvSpPr>
        <p:spPr>
          <a:xfrm>
            <a:off x="7070400" y="2673825"/>
            <a:ext cx="1691700" cy="8217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Firestore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/>
              <a:t>(각 좌석별 사용현황 관리</a:t>
            </a:r>
            <a:r>
              <a:rPr lang="ko-KR" sz="900"/>
              <a:t>)</a:t>
            </a:r>
            <a:endParaRPr sz="900"/>
          </a:p>
        </p:txBody>
      </p:sp>
      <p:cxnSp>
        <p:nvCxnSpPr>
          <p:cNvPr id="260" name="Google Shape;260;g8797bded79_3_19"/>
          <p:cNvCxnSpPr>
            <a:endCxn id="259" idx="1"/>
          </p:cNvCxnSpPr>
          <p:nvPr/>
        </p:nvCxnSpPr>
        <p:spPr>
          <a:xfrm>
            <a:off x="6532800" y="3084675"/>
            <a:ext cx="537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12"/>
          <p:cNvSpPr txBox="1"/>
          <p:nvPr>
            <p:ph type="title"/>
          </p:nvPr>
        </p:nvSpPr>
        <p:spPr>
          <a:xfrm>
            <a:off x="509550" y="1423875"/>
            <a:ext cx="8124900" cy="179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ko-KR"/>
              <a:t>감사합니다.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3"/>
          <p:cNvSpPr txBox="1"/>
          <p:nvPr/>
        </p:nvSpPr>
        <p:spPr>
          <a:xfrm>
            <a:off x="9034725" y="-21225"/>
            <a:ext cx="4075200" cy="4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3" name="Google Shape;73;p3"/>
          <p:cNvSpPr txBox="1"/>
          <p:nvPr>
            <p:ph type="title"/>
          </p:nvPr>
        </p:nvSpPr>
        <p:spPr>
          <a:xfrm>
            <a:off x="255100" y="22640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ko-KR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목차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p3"/>
          <p:cNvSpPr/>
          <p:nvPr/>
        </p:nvSpPr>
        <p:spPr>
          <a:xfrm rot="5400000">
            <a:off x="4950" y="-4950"/>
            <a:ext cx="648000" cy="6579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3"/>
          <p:cNvSpPr/>
          <p:nvPr/>
        </p:nvSpPr>
        <p:spPr>
          <a:xfrm rot="-5400000">
            <a:off x="8491050" y="4424225"/>
            <a:ext cx="648000" cy="6579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3"/>
          <p:cNvSpPr/>
          <p:nvPr/>
        </p:nvSpPr>
        <p:spPr>
          <a:xfrm>
            <a:off x="1195875" y="1474950"/>
            <a:ext cx="7160700" cy="661200"/>
          </a:xfrm>
          <a:prstGeom prst="rect">
            <a:avLst/>
          </a:prstGeom>
          <a:solidFill>
            <a:srgbClr val="F3F3F3"/>
          </a:solidFill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  <a:reflection blurRad="0" dir="5400000" dist="952500" endA="0" fadeDir="5400012" kx="0" rotWithShape="0" algn="bl" stA="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2400">
                <a:latin typeface="Do Hyeon"/>
                <a:ea typeface="Do Hyeon"/>
                <a:cs typeface="Do Hyeon"/>
                <a:sym typeface="Do Hyeon"/>
              </a:rPr>
              <a:t>1차 중간 자문평가 </a:t>
            </a:r>
            <a:r>
              <a:rPr lang="ko-KR" sz="2400">
                <a:latin typeface="Do Hyeon"/>
                <a:ea typeface="Do Hyeon"/>
                <a:cs typeface="Do Hyeon"/>
                <a:sym typeface="Do Hyeon"/>
              </a:rPr>
              <a:t>피드백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3"/>
          <p:cNvSpPr/>
          <p:nvPr/>
        </p:nvSpPr>
        <p:spPr>
          <a:xfrm>
            <a:off x="674300" y="1474950"/>
            <a:ext cx="450600" cy="661200"/>
          </a:xfrm>
          <a:prstGeom prst="rect">
            <a:avLst/>
          </a:prstGeom>
          <a:solidFill>
            <a:srgbClr val="FCE5CD"/>
          </a:solidFill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  <a:reflection blurRad="0" dir="5400000" dist="952500" endA="0" fadeDir="5400012" kx="0" rotWithShape="0" algn="bl" stA="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2700">
                <a:latin typeface="Do Hyeon"/>
                <a:ea typeface="Do Hyeon"/>
                <a:cs typeface="Do Hyeon"/>
                <a:sym typeface="Do Hyeon"/>
              </a:rPr>
              <a:t>1.</a:t>
            </a:r>
            <a:endParaRPr b="0" i="0" sz="2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3"/>
          <p:cNvSpPr/>
          <p:nvPr/>
        </p:nvSpPr>
        <p:spPr>
          <a:xfrm>
            <a:off x="1179475" y="2402065"/>
            <a:ext cx="7160700" cy="661200"/>
          </a:xfrm>
          <a:prstGeom prst="rect">
            <a:avLst/>
          </a:prstGeom>
          <a:solidFill>
            <a:srgbClr val="F3F3F3"/>
          </a:solidFill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  <a:reflection blurRad="0" dir="5400000" dist="952500" endA="0" fadeDir="5400012" kx="0" rotWithShape="0" algn="bl" stA="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2400">
                <a:latin typeface="Do Hyeon"/>
                <a:ea typeface="Do Hyeon"/>
                <a:cs typeface="Do Hyeon"/>
                <a:sym typeface="Do Hyeon"/>
              </a:rPr>
              <a:t>피드백 반영 사항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3"/>
          <p:cNvSpPr/>
          <p:nvPr/>
        </p:nvSpPr>
        <p:spPr>
          <a:xfrm>
            <a:off x="657900" y="2402065"/>
            <a:ext cx="450600" cy="661200"/>
          </a:xfrm>
          <a:prstGeom prst="rect">
            <a:avLst/>
          </a:prstGeom>
          <a:solidFill>
            <a:srgbClr val="FCE5CD"/>
          </a:solidFill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  <a:reflection blurRad="0" dir="5400000" dist="952500" endA="0" fadeDir="5400012" kx="0" rotWithShape="0" algn="bl" stA="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2700">
                <a:latin typeface="Do Hyeon"/>
                <a:ea typeface="Do Hyeon"/>
                <a:cs typeface="Do Hyeon"/>
                <a:sym typeface="Do Hyeon"/>
              </a:rPr>
              <a:t>2</a:t>
            </a:r>
            <a:r>
              <a:rPr lang="ko-KR" sz="2700">
                <a:latin typeface="Do Hyeon"/>
                <a:ea typeface="Do Hyeon"/>
                <a:cs typeface="Do Hyeon"/>
                <a:sym typeface="Do Hyeon"/>
              </a:rPr>
              <a:t>.</a:t>
            </a:r>
            <a:endParaRPr b="0" i="0" sz="2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3"/>
          <p:cNvSpPr/>
          <p:nvPr/>
        </p:nvSpPr>
        <p:spPr>
          <a:xfrm>
            <a:off x="1179475" y="3329181"/>
            <a:ext cx="7160700" cy="661200"/>
          </a:xfrm>
          <a:prstGeom prst="rect">
            <a:avLst/>
          </a:prstGeom>
          <a:solidFill>
            <a:srgbClr val="F3F3F3"/>
          </a:solidFill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  <a:reflection blurRad="0" dir="5400000" dist="952500" endA="0" fadeDir="5400012" kx="0" rotWithShape="0" algn="bl" stA="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2400">
                <a:latin typeface="Do Hyeon"/>
                <a:ea typeface="Do Hyeon"/>
                <a:cs typeface="Do Hyeon"/>
                <a:sym typeface="Do Hyeon"/>
              </a:rPr>
              <a:t>진행</a:t>
            </a:r>
            <a:r>
              <a:rPr lang="ko-KR" sz="2400">
                <a:latin typeface="Do Hyeon"/>
                <a:ea typeface="Do Hyeon"/>
                <a:cs typeface="Do Hyeon"/>
                <a:sym typeface="Do Hyeon"/>
              </a:rPr>
              <a:t> 사항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3"/>
          <p:cNvSpPr/>
          <p:nvPr/>
        </p:nvSpPr>
        <p:spPr>
          <a:xfrm>
            <a:off x="657900" y="3329181"/>
            <a:ext cx="450600" cy="661200"/>
          </a:xfrm>
          <a:prstGeom prst="rect">
            <a:avLst/>
          </a:prstGeom>
          <a:solidFill>
            <a:srgbClr val="FCE5CD"/>
          </a:solidFill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  <a:reflection blurRad="0" dir="5400000" dist="952500" endA="0" fadeDir="5400012" kx="0" rotWithShape="0" algn="bl" stA="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2700">
                <a:latin typeface="Do Hyeon"/>
                <a:ea typeface="Do Hyeon"/>
                <a:cs typeface="Do Hyeon"/>
                <a:sym typeface="Do Hyeon"/>
              </a:rPr>
              <a:t>3</a:t>
            </a:r>
            <a:r>
              <a:rPr lang="ko-KR" sz="2700">
                <a:latin typeface="Do Hyeon"/>
                <a:ea typeface="Do Hyeon"/>
                <a:cs typeface="Do Hyeon"/>
                <a:sym typeface="Do Hyeon"/>
              </a:rPr>
              <a:t>.</a:t>
            </a:r>
            <a:endParaRPr b="0" i="0" sz="2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4"/>
          <p:cNvSpPr txBox="1"/>
          <p:nvPr/>
        </p:nvSpPr>
        <p:spPr>
          <a:xfrm>
            <a:off x="3401000" y="3799250"/>
            <a:ext cx="2256600" cy="44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87" name="Google Shape;87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AutoNum type="arabicPeriod"/>
            </a:pPr>
            <a:r>
              <a:rPr lang="ko-KR" sz="2400"/>
              <a:t>프로젝트가 완료되었을 때  예상 되는 결과를 더욱 명확히 정의할 필요가 있다.</a:t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ko-KR" sz="2400"/>
              <a:t>Test Plan을 만들어 보는 것이 과제의 목표를 명확히 하는데 도움이 될 것이다.</a:t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ko-KR" sz="2400"/>
              <a:t>열차 연결 예약 알고리즘에 대해 머신러닝을 추가하면 좋을 것 같다.</a:t>
            </a:r>
            <a:endParaRPr sz="2400"/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88" name="Google Shape;88;p4"/>
          <p:cNvSpPr txBox="1"/>
          <p:nvPr>
            <p:ph type="title"/>
          </p:nvPr>
        </p:nvSpPr>
        <p:spPr>
          <a:xfrm>
            <a:off x="311150" y="392113"/>
            <a:ext cx="8521700" cy="6254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1143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1. 1차 중간 자문평가 피드백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5"/>
          <p:cNvSpPr txBox="1"/>
          <p:nvPr>
            <p:ph type="title"/>
          </p:nvPr>
        </p:nvSpPr>
        <p:spPr>
          <a:xfrm>
            <a:off x="311700" y="247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1143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2. 피드백 반영 사항</a:t>
            </a:r>
            <a:endParaRPr/>
          </a:p>
        </p:txBody>
      </p:sp>
      <p:sp>
        <p:nvSpPr>
          <p:cNvPr id="94" name="Google Shape;94;p5"/>
          <p:cNvSpPr txBox="1"/>
          <p:nvPr>
            <p:ph idx="1" type="body"/>
          </p:nvPr>
        </p:nvSpPr>
        <p:spPr>
          <a:xfrm>
            <a:off x="311700" y="807000"/>
            <a:ext cx="8520600" cy="36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4327" lvl="0" marL="45720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665"/>
              <a:buChar char="●"/>
            </a:pPr>
            <a:r>
              <a:rPr lang="ko-KR" sz="1665"/>
              <a:t>1, 2번 피드백의 경우 Test Plan을 보다 명확히 했습니다.</a:t>
            </a:r>
            <a:endParaRPr sz="1665"/>
          </a:p>
          <a:p>
            <a:pPr indent="0" lvl="0" marL="0" rtl="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ko-KR" sz="1665"/>
              <a:t>	</a:t>
            </a:r>
            <a:endParaRPr sz="1665"/>
          </a:p>
        </p:txBody>
      </p:sp>
      <p:pic>
        <p:nvPicPr>
          <p:cNvPr id="95" name="Google Shape;95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4575" y="1369225"/>
            <a:ext cx="5455876" cy="3403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54875" y="1888475"/>
            <a:ext cx="1716250" cy="251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879f02e819_1_7"/>
          <p:cNvSpPr txBox="1"/>
          <p:nvPr>
            <p:ph type="title"/>
          </p:nvPr>
        </p:nvSpPr>
        <p:spPr>
          <a:xfrm>
            <a:off x="311700" y="247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143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2. 피드백 반영 사항</a:t>
            </a:r>
            <a:endParaRPr/>
          </a:p>
        </p:txBody>
      </p:sp>
      <p:pic>
        <p:nvPicPr>
          <p:cNvPr id="102" name="Google Shape;102;g879f02e819_1_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2213" y="873450"/>
            <a:ext cx="7019575" cy="414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6"/>
          <p:cNvSpPr txBox="1"/>
          <p:nvPr>
            <p:ph type="title"/>
          </p:nvPr>
        </p:nvSpPr>
        <p:spPr>
          <a:xfrm>
            <a:off x="311700" y="224525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3</a:t>
            </a:r>
            <a:r>
              <a:rPr lang="ko-KR" sz="3200">
                <a:latin typeface="Arial"/>
                <a:ea typeface="Arial"/>
                <a:cs typeface="Arial"/>
                <a:sym typeface="Arial"/>
              </a:rPr>
              <a:t>. 진행 사항 (Application)</a:t>
            </a:r>
            <a:endParaRPr sz="3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6"/>
          <p:cNvSpPr txBox="1"/>
          <p:nvPr/>
        </p:nvSpPr>
        <p:spPr>
          <a:xfrm>
            <a:off x="452625" y="979163"/>
            <a:ext cx="3097500" cy="32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latin typeface="Lato"/>
                <a:ea typeface="Lato"/>
                <a:cs typeface="Lato"/>
                <a:sym typeface="Lato"/>
              </a:rPr>
              <a:t>Login &amp; </a:t>
            </a:r>
            <a:r>
              <a:rPr lang="ko-KR" sz="1600"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authentication</a:t>
            </a:r>
            <a:endParaRPr sz="16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9" name="Google Shape;109;p6"/>
          <p:cNvSpPr/>
          <p:nvPr/>
        </p:nvSpPr>
        <p:spPr>
          <a:xfrm>
            <a:off x="452375" y="1507025"/>
            <a:ext cx="1691700" cy="8217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Login Layout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/>
              <a:t>로그인 버튼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/>
              <a:t>회원가입 버튼</a:t>
            </a:r>
            <a:endParaRPr sz="1000"/>
          </a:p>
        </p:txBody>
      </p:sp>
      <p:sp>
        <p:nvSpPr>
          <p:cNvPr id="110" name="Google Shape;110;p6"/>
          <p:cNvSpPr/>
          <p:nvPr/>
        </p:nvSpPr>
        <p:spPr>
          <a:xfrm>
            <a:off x="2682250" y="1507025"/>
            <a:ext cx="1691700" cy="8217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Sign Up </a:t>
            </a:r>
            <a:r>
              <a:rPr lang="ko-KR"/>
              <a:t>Layout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/>
              <a:t>Email &amp; Password</a:t>
            </a:r>
            <a:endParaRPr sz="1000"/>
          </a:p>
        </p:txBody>
      </p:sp>
      <p:sp>
        <p:nvSpPr>
          <p:cNvPr id="111" name="Google Shape;111;p6"/>
          <p:cNvSpPr/>
          <p:nvPr/>
        </p:nvSpPr>
        <p:spPr>
          <a:xfrm>
            <a:off x="4911575" y="1507025"/>
            <a:ext cx="1691700" cy="8217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/>
              <a:t>Pregnant Init </a:t>
            </a:r>
            <a:r>
              <a:rPr lang="ko-KR" sz="1300"/>
              <a:t>Layout</a:t>
            </a:r>
            <a:endParaRPr sz="13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/>
              <a:t>Name &amp; Card Number</a:t>
            </a:r>
            <a:endParaRPr sz="1000"/>
          </a:p>
        </p:txBody>
      </p:sp>
      <p:sp>
        <p:nvSpPr>
          <p:cNvPr id="112" name="Google Shape;112;p6"/>
          <p:cNvSpPr/>
          <p:nvPr/>
        </p:nvSpPr>
        <p:spPr>
          <a:xfrm>
            <a:off x="7140925" y="1507025"/>
            <a:ext cx="1691700" cy="8217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Main Layout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/>
              <a:t>경로 탐색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/>
              <a:t>Log out</a:t>
            </a:r>
            <a:endParaRPr sz="1000"/>
          </a:p>
        </p:txBody>
      </p:sp>
      <p:cxnSp>
        <p:nvCxnSpPr>
          <p:cNvPr id="113" name="Google Shape;113;p6"/>
          <p:cNvCxnSpPr>
            <a:stCxn id="109" idx="3"/>
            <a:endCxn id="110" idx="1"/>
          </p:cNvCxnSpPr>
          <p:nvPr/>
        </p:nvCxnSpPr>
        <p:spPr>
          <a:xfrm>
            <a:off x="2144075" y="1917875"/>
            <a:ext cx="538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4" name="Google Shape;114;p6"/>
          <p:cNvCxnSpPr>
            <a:stCxn id="110" idx="3"/>
            <a:endCxn id="111" idx="1"/>
          </p:cNvCxnSpPr>
          <p:nvPr/>
        </p:nvCxnSpPr>
        <p:spPr>
          <a:xfrm>
            <a:off x="4373950" y="1917875"/>
            <a:ext cx="537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5" name="Google Shape;115;p6"/>
          <p:cNvCxnSpPr/>
          <p:nvPr/>
        </p:nvCxnSpPr>
        <p:spPr>
          <a:xfrm>
            <a:off x="6603275" y="1917875"/>
            <a:ext cx="537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6" name="Google Shape;116;p6"/>
          <p:cNvCxnSpPr>
            <a:stCxn id="109" idx="2"/>
            <a:endCxn id="112" idx="2"/>
          </p:cNvCxnSpPr>
          <p:nvPr/>
        </p:nvCxnSpPr>
        <p:spPr>
          <a:xfrm flipH="1" rot="-5400000">
            <a:off x="4642175" y="-1015225"/>
            <a:ext cx="600" cy="6688500"/>
          </a:xfrm>
          <a:prstGeom prst="bentConnector3">
            <a:avLst>
              <a:gd fmla="val 23625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7" name="Google Shape;117;p6"/>
          <p:cNvCxnSpPr>
            <a:endCxn id="112" idx="2"/>
          </p:cNvCxnSpPr>
          <p:nvPr/>
        </p:nvCxnSpPr>
        <p:spPr>
          <a:xfrm rot="10800000">
            <a:off x="7986775" y="2328725"/>
            <a:ext cx="11400" cy="14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8" name="Google Shape;118;p6"/>
          <p:cNvCxnSpPr>
            <a:stCxn id="109" idx="0"/>
            <a:endCxn id="110" idx="0"/>
          </p:cNvCxnSpPr>
          <p:nvPr/>
        </p:nvCxnSpPr>
        <p:spPr>
          <a:xfrm flipH="1" rot="-5400000">
            <a:off x="2412875" y="392375"/>
            <a:ext cx="600" cy="2229900"/>
          </a:xfrm>
          <a:prstGeom prst="curvedConnector3">
            <a:avLst>
              <a:gd fmla="val -27866667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9" name="Google Shape;119;p6"/>
          <p:cNvCxnSpPr>
            <a:stCxn id="110" idx="0"/>
            <a:endCxn id="111" idx="0"/>
          </p:cNvCxnSpPr>
          <p:nvPr/>
        </p:nvCxnSpPr>
        <p:spPr>
          <a:xfrm flipH="1" rot="-5400000">
            <a:off x="4642450" y="392675"/>
            <a:ext cx="600" cy="2229300"/>
          </a:xfrm>
          <a:prstGeom prst="curvedConnector3">
            <a:avLst>
              <a:gd fmla="val -294125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0" name="Google Shape;120;p6"/>
          <p:cNvCxnSpPr/>
          <p:nvPr/>
        </p:nvCxnSpPr>
        <p:spPr>
          <a:xfrm flipH="1">
            <a:off x="1261150" y="1428725"/>
            <a:ext cx="194100" cy="78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1" name="Google Shape;121;p6"/>
          <p:cNvCxnSpPr/>
          <p:nvPr/>
        </p:nvCxnSpPr>
        <p:spPr>
          <a:xfrm flipH="1">
            <a:off x="3476100" y="1428725"/>
            <a:ext cx="194100" cy="78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2" name="Google Shape;122;p6"/>
          <p:cNvSpPr txBox="1"/>
          <p:nvPr/>
        </p:nvSpPr>
        <p:spPr>
          <a:xfrm>
            <a:off x="452625" y="2935213"/>
            <a:ext cx="3097500" cy="32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latin typeface="Lato"/>
                <a:ea typeface="Lato"/>
                <a:cs typeface="Lato"/>
                <a:sym typeface="Lato"/>
              </a:rPr>
              <a:t>Routing &amp; Reservation</a:t>
            </a:r>
            <a:endParaRPr sz="16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3" name="Google Shape;123;p6"/>
          <p:cNvSpPr/>
          <p:nvPr/>
        </p:nvSpPr>
        <p:spPr>
          <a:xfrm>
            <a:off x="2681950" y="3451850"/>
            <a:ext cx="1691700" cy="8217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Select Schedule</a:t>
            </a:r>
            <a:r>
              <a:rPr lang="ko-KR"/>
              <a:t> Layout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/>
              <a:t>열차 시간표 선택</a:t>
            </a:r>
            <a:endParaRPr sz="1000"/>
          </a:p>
        </p:txBody>
      </p:sp>
      <p:sp>
        <p:nvSpPr>
          <p:cNvPr id="124" name="Google Shape;124;p6"/>
          <p:cNvSpPr/>
          <p:nvPr/>
        </p:nvSpPr>
        <p:spPr>
          <a:xfrm>
            <a:off x="4911275" y="3451850"/>
            <a:ext cx="1691700" cy="8217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/>
              <a:t>Select Car &amp; Seat</a:t>
            </a:r>
            <a:endParaRPr sz="13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/>
              <a:t>Layout</a:t>
            </a:r>
            <a:endParaRPr sz="13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/>
              <a:t>열차 칸 및 좌석 선택</a:t>
            </a:r>
            <a:endParaRPr sz="1000"/>
          </a:p>
        </p:txBody>
      </p:sp>
      <p:sp>
        <p:nvSpPr>
          <p:cNvPr id="125" name="Google Shape;125;p6"/>
          <p:cNvSpPr/>
          <p:nvPr/>
        </p:nvSpPr>
        <p:spPr>
          <a:xfrm>
            <a:off x="452625" y="3451850"/>
            <a:ext cx="1691700" cy="8217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Main Layout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/>
              <a:t>경로 탐색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/>
              <a:t>Log out</a:t>
            </a:r>
            <a:endParaRPr sz="1000"/>
          </a:p>
        </p:txBody>
      </p:sp>
      <p:sp>
        <p:nvSpPr>
          <p:cNvPr id="126" name="Google Shape;126;p6"/>
          <p:cNvSpPr/>
          <p:nvPr/>
        </p:nvSpPr>
        <p:spPr>
          <a:xfrm>
            <a:off x="7140600" y="3451850"/>
            <a:ext cx="1691700" cy="8217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Riding </a:t>
            </a:r>
            <a:r>
              <a:rPr lang="ko-KR"/>
              <a:t>Layout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/>
              <a:t>도착 버튼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/>
              <a:t>예약 취소 버튼</a:t>
            </a:r>
            <a:endParaRPr sz="1000"/>
          </a:p>
        </p:txBody>
      </p:sp>
      <p:cxnSp>
        <p:nvCxnSpPr>
          <p:cNvPr id="127" name="Google Shape;127;p6"/>
          <p:cNvCxnSpPr/>
          <p:nvPr/>
        </p:nvCxnSpPr>
        <p:spPr>
          <a:xfrm>
            <a:off x="2143775" y="3862700"/>
            <a:ext cx="538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8" name="Google Shape;128;p6"/>
          <p:cNvCxnSpPr/>
          <p:nvPr/>
        </p:nvCxnSpPr>
        <p:spPr>
          <a:xfrm>
            <a:off x="4373075" y="3862700"/>
            <a:ext cx="538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9" name="Google Shape;129;p6"/>
          <p:cNvCxnSpPr>
            <a:stCxn id="126" idx="0"/>
            <a:endCxn id="123" idx="0"/>
          </p:cNvCxnSpPr>
          <p:nvPr/>
        </p:nvCxnSpPr>
        <p:spPr>
          <a:xfrm rot="5400000">
            <a:off x="5756850" y="1222850"/>
            <a:ext cx="600" cy="4458600"/>
          </a:xfrm>
          <a:prstGeom prst="bentConnector3">
            <a:avLst>
              <a:gd fmla="val -325875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0" name="Google Shape;130;p6"/>
          <p:cNvCxnSpPr>
            <a:stCxn id="124" idx="3"/>
            <a:endCxn id="126" idx="1"/>
          </p:cNvCxnSpPr>
          <p:nvPr/>
        </p:nvCxnSpPr>
        <p:spPr>
          <a:xfrm>
            <a:off x="6602975" y="3862700"/>
            <a:ext cx="537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1" name="Google Shape;131;p6"/>
          <p:cNvCxnSpPr>
            <a:endCxn id="123" idx="0"/>
          </p:cNvCxnSpPr>
          <p:nvPr/>
        </p:nvCxnSpPr>
        <p:spPr>
          <a:xfrm flipH="1">
            <a:off x="3527800" y="3278450"/>
            <a:ext cx="2400" cy="17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2" name="Google Shape;132;p6"/>
          <p:cNvSpPr txBox="1"/>
          <p:nvPr/>
        </p:nvSpPr>
        <p:spPr>
          <a:xfrm>
            <a:off x="5488325" y="2935325"/>
            <a:ext cx="537600" cy="32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latin typeface="Lato"/>
                <a:ea typeface="Lato"/>
                <a:cs typeface="Lato"/>
                <a:sym typeface="Lato"/>
              </a:rPr>
              <a:t>환승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33" name="Google Shape;133;p6"/>
          <p:cNvCxnSpPr>
            <a:stCxn id="126" idx="2"/>
            <a:endCxn id="125" idx="2"/>
          </p:cNvCxnSpPr>
          <p:nvPr/>
        </p:nvCxnSpPr>
        <p:spPr>
          <a:xfrm rot="5400000">
            <a:off x="4642200" y="929900"/>
            <a:ext cx="600" cy="6687900"/>
          </a:xfrm>
          <a:prstGeom prst="bentConnector3">
            <a:avLst>
              <a:gd fmla="val 352125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4" name="Google Shape;134;p6"/>
          <p:cNvCxnSpPr>
            <a:endCxn id="125" idx="2"/>
          </p:cNvCxnSpPr>
          <p:nvPr/>
        </p:nvCxnSpPr>
        <p:spPr>
          <a:xfrm rot="10800000">
            <a:off x="1298475" y="4273550"/>
            <a:ext cx="0" cy="218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5" name="Google Shape;135;p6"/>
          <p:cNvSpPr txBox="1"/>
          <p:nvPr/>
        </p:nvSpPr>
        <p:spPr>
          <a:xfrm>
            <a:off x="4303200" y="4484825"/>
            <a:ext cx="537600" cy="32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latin typeface="Lato"/>
                <a:ea typeface="Lato"/>
                <a:cs typeface="Lato"/>
                <a:sym typeface="Lato"/>
              </a:rPr>
              <a:t>도착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8797bded79_4_12"/>
          <p:cNvSpPr txBox="1"/>
          <p:nvPr>
            <p:ph type="title"/>
          </p:nvPr>
        </p:nvSpPr>
        <p:spPr>
          <a:xfrm>
            <a:off x="311700" y="224525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3.</a:t>
            </a:r>
            <a:r>
              <a:rPr lang="ko-KR" sz="3200">
                <a:latin typeface="Arial"/>
                <a:ea typeface="Arial"/>
                <a:cs typeface="Arial"/>
                <a:sym typeface="Arial"/>
              </a:rPr>
              <a:t> 진행 사항 (Application)</a:t>
            </a:r>
            <a:endParaRPr sz="3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g8797bded79_4_12"/>
          <p:cNvSpPr txBox="1"/>
          <p:nvPr/>
        </p:nvSpPr>
        <p:spPr>
          <a:xfrm>
            <a:off x="1531925" y="1961400"/>
            <a:ext cx="3615600" cy="32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latin typeface="Lato"/>
                <a:ea typeface="Lato"/>
                <a:cs typeface="Lato"/>
                <a:sym typeface="Lato"/>
              </a:rPr>
              <a:t>BLE Filtering &amp; Packet Transmission</a:t>
            </a:r>
            <a:endParaRPr sz="16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2" name="Google Shape;142;g8797bded79_4_12"/>
          <p:cNvSpPr/>
          <p:nvPr/>
        </p:nvSpPr>
        <p:spPr>
          <a:xfrm>
            <a:off x="1496550" y="2501325"/>
            <a:ext cx="1691700" cy="8217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Main Layout</a:t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/>
              <a:t>(예약이 이미 완료된 사용자)</a:t>
            </a:r>
            <a:endParaRPr sz="800"/>
          </a:p>
        </p:txBody>
      </p:sp>
      <p:sp>
        <p:nvSpPr>
          <p:cNvPr id="143" name="Google Shape;143;g8797bded79_4_12"/>
          <p:cNvSpPr/>
          <p:nvPr/>
        </p:nvSpPr>
        <p:spPr>
          <a:xfrm>
            <a:off x="3726425" y="2501325"/>
            <a:ext cx="1691700" cy="8217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Bluetooth Layout</a:t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/>
              <a:t>BLE 패킷 감지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144" name="Google Shape;144;g8797bded79_4_12"/>
          <p:cNvSpPr/>
          <p:nvPr/>
        </p:nvSpPr>
        <p:spPr>
          <a:xfrm>
            <a:off x="5955750" y="2501325"/>
            <a:ext cx="1691700" cy="8217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Express Server</a:t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/>
              <a:t>패킷 값 전송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/>
              <a:t>(패킷내 TXpower값이 5미만,</a:t>
            </a:r>
            <a:endParaRPr sz="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/>
              <a:t>Major, Minor값 전송)</a:t>
            </a:r>
            <a:endParaRPr sz="800"/>
          </a:p>
        </p:txBody>
      </p:sp>
      <p:cxnSp>
        <p:nvCxnSpPr>
          <p:cNvPr id="145" name="Google Shape;145;g8797bded79_4_12"/>
          <p:cNvCxnSpPr>
            <a:stCxn id="142" idx="3"/>
            <a:endCxn id="143" idx="1"/>
          </p:cNvCxnSpPr>
          <p:nvPr/>
        </p:nvCxnSpPr>
        <p:spPr>
          <a:xfrm>
            <a:off x="3188250" y="2912175"/>
            <a:ext cx="538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6" name="Google Shape;146;g8797bded79_4_12"/>
          <p:cNvCxnSpPr/>
          <p:nvPr/>
        </p:nvCxnSpPr>
        <p:spPr>
          <a:xfrm flipH="1" rot="-5400000">
            <a:off x="5738625" y="1389688"/>
            <a:ext cx="600" cy="2229300"/>
          </a:xfrm>
          <a:prstGeom prst="curvedConnector3">
            <a:avLst>
              <a:gd fmla="val -294125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7" name="Google Shape;147;g8797bded79_4_12"/>
          <p:cNvCxnSpPr/>
          <p:nvPr/>
        </p:nvCxnSpPr>
        <p:spPr>
          <a:xfrm flipH="1">
            <a:off x="4572275" y="2425738"/>
            <a:ext cx="194100" cy="78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8" name="Google Shape;148;g8797bded79_4_12"/>
          <p:cNvCxnSpPr>
            <a:stCxn id="143" idx="3"/>
            <a:endCxn id="144" idx="1"/>
          </p:cNvCxnSpPr>
          <p:nvPr/>
        </p:nvCxnSpPr>
        <p:spPr>
          <a:xfrm>
            <a:off x="5418125" y="2912175"/>
            <a:ext cx="537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8797bded79_0_43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3.</a:t>
            </a:r>
            <a:r>
              <a:rPr lang="ko-KR" sz="3200">
                <a:latin typeface="Arial"/>
                <a:ea typeface="Arial"/>
                <a:cs typeface="Arial"/>
                <a:sym typeface="Arial"/>
              </a:rPr>
              <a:t> 진행 사항 (Application)</a:t>
            </a:r>
            <a:endParaRPr sz="3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g8797bded79_0_43"/>
          <p:cNvSpPr txBox="1"/>
          <p:nvPr>
            <p:ph idx="1" type="body"/>
          </p:nvPr>
        </p:nvSpPr>
        <p:spPr>
          <a:xfrm>
            <a:off x="5803350" y="1017450"/>
            <a:ext cx="3028800" cy="355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ko-KR" sz="1600"/>
              <a:t>회원가입, 로그인, 산모 인증 구현 완료.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ko-KR" sz="1600"/>
              <a:t>현재는 이메일과 비밀번호를 이용한 회원가입만을 지원.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ko-KR" sz="1600"/>
              <a:t>임산부 인증의 경우, 카드번호는 각 유저마다 DB내에 저장되어 있는 카드번호와 비교하여 인증 여부를 결정</a:t>
            </a:r>
            <a:endParaRPr sz="1600"/>
          </a:p>
        </p:txBody>
      </p:sp>
      <p:pic>
        <p:nvPicPr>
          <p:cNvPr id="155" name="Google Shape;155;g8797bded79_0_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69850"/>
            <a:ext cx="1671472" cy="319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g8797bded79_0_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26475" y="1169850"/>
            <a:ext cx="1734786" cy="319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g8797bded79_0_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63864" y="1169850"/>
            <a:ext cx="1785436" cy="319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oral">
  <a:themeElements>
    <a:clrScheme name="Coral">
      <a:dk1>
        <a:srgbClr val="F55E61"/>
      </a:dk1>
      <a:lt1>
        <a:srgbClr val="FFFFFF"/>
      </a:lt1>
      <a:dk2>
        <a:srgbClr val="5E696C"/>
      </a:dk2>
      <a:lt2>
        <a:srgbClr val="BFC7CA"/>
      </a:lt2>
      <a:accent1>
        <a:srgbClr val="1E2D31"/>
      </a:accent1>
      <a:accent2>
        <a:srgbClr val="273C42"/>
      </a:accent2>
      <a:accent3>
        <a:srgbClr val="83D061"/>
      </a:accent3>
      <a:accent4>
        <a:srgbClr val="F6CD4C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2020-04-23T08:30:12Z</dcterms:created>
  <dc:creator>김 도훈</dc:creator>
</cp:coreProperties>
</file>